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43"/>
  </p:notesMasterIdLst>
  <p:sldIdLst>
    <p:sldId id="842" r:id="rId3"/>
    <p:sldId id="814" r:id="rId4"/>
    <p:sldId id="776" r:id="rId5"/>
    <p:sldId id="777" r:id="rId6"/>
    <p:sldId id="779" r:id="rId7"/>
    <p:sldId id="815" r:id="rId8"/>
    <p:sldId id="818" r:id="rId9"/>
    <p:sldId id="819" r:id="rId10"/>
    <p:sldId id="820" r:id="rId11"/>
    <p:sldId id="783" r:id="rId12"/>
    <p:sldId id="821" r:id="rId13"/>
    <p:sldId id="843" r:id="rId14"/>
    <p:sldId id="822" r:id="rId15"/>
    <p:sldId id="823" r:id="rId16"/>
    <p:sldId id="824" r:id="rId17"/>
    <p:sldId id="825" r:id="rId18"/>
    <p:sldId id="826" r:id="rId19"/>
    <p:sldId id="827" r:id="rId20"/>
    <p:sldId id="828" r:id="rId21"/>
    <p:sldId id="829" r:id="rId22"/>
    <p:sldId id="830" r:id="rId23"/>
    <p:sldId id="831" r:id="rId24"/>
    <p:sldId id="832" r:id="rId25"/>
    <p:sldId id="833" r:id="rId26"/>
    <p:sldId id="834" r:id="rId27"/>
    <p:sldId id="835" r:id="rId28"/>
    <p:sldId id="836" r:id="rId29"/>
    <p:sldId id="837" r:id="rId30"/>
    <p:sldId id="838" r:id="rId31"/>
    <p:sldId id="839" r:id="rId32"/>
    <p:sldId id="840" r:id="rId33"/>
    <p:sldId id="841" r:id="rId34"/>
    <p:sldId id="791" r:id="rId35"/>
    <p:sldId id="798" r:id="rId36"/>
    <p:sldId id="799" r:id="rId37"/>
    <p:sldId id="800" r:id="rId38"/>
    <p:sldId id="788" r:id="rId39"/>
    <p:sldId id="817" r:id="rId40"/>
    <p:sldId id="801" r:id="rId41"/>
    <p:sldId id="802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ve" initials="S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6" autoAdjust="0"/>
    <p:restoredTop sz="94647" autoAdjust="0"/>
  </p:normalViewPr>
  <p:slideViewPr>
    <p:cSldViewPr>
      <p:cViewPr>
        <p:scale>
          <a:sx n="77" d="100"/>
          <a:sy n="77" d="100"/>
        </p:scale>
        <p:origin x="-912" y="-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088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319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49D99C-EF3E-41CD-9638-9CD5EDEE9B9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990939-D2A0-42E8-BD18-2BEF7A103D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32579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2146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8827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16757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4485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720" y="53752"/>
            <a:ext cx="6635080" cy="1143000"/>
          </a:xfrm>
        </p:spPr>
        <p:txBody>
          <a:bodyPr anchor="t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spcBef>
                <a:spcPts val="800"/>
              </a:spcBef>
              <a:defRPr>
                <a:solidFill>
                  <a:schemeClr val="tx1"/>
                </a:solidFill>
              </a:defRPr>
            </a:lvl2pPr>
            <a:lvl3pPr>
              <a:spcBef>
                <a:spcPts val="700"/>
              </a:spcBef>
              <a:defRPr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>
                <a:solidFill>
                  <a:schemeClr val="tx1"/>
                </a:solidFill>
              </a:defRPr>
            </a:lvl4pPr>
            <a:lvl5pPr>
              <a:spcBef>
                <a:spcPts val="50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6227424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9860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498245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667834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402106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839528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412249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38842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 b="1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14078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71773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562988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412812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61467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3654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3654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5115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31282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4986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30591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3128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3128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687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2094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672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57304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868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573041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81ED89C1-1438-454E-A377-3E88CC17D9CB}" type="datetimeFigureOut">
              <a:rPr lang="en-GB" smtClean="0"/>
              <a:t>15/12/2016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10F379EC-4A11-4FFC-ABEB-78E445598B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334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6326188"/>
            <a:ext cx="7914085" cy="438150"/>
          </a:xfrm>
          <a:prstGeom prst="rect">
            <a:avLst/>
          </a:prstGeom>
          <a:solidFill>
            <a:srgbClr val="8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/>
              <a:t>   </a:t>
            </a:r>
            <a:r>
              <a:rPr lang="en-US" sz="2000" b="1" spc="300" dirty="0">
                <a:latin typeface="+mj-lt"/>
              </a:rPr>
              <a:t>Engineering Systems</a:t>
            </a:r>
            <a:endParaRPr lang="en-GB" sz="2000" b="1" spc="300" dirty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460582" y="0"/>
            <a:ext cx="683419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6"/>
            <a:ext cx="7721204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721204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</p:txBody>
      </p:sp>
      <p:pic>
        <p:nvPicPr>
          <p:cNvPr id="1030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6" y="6326189"/>
            <a:ext cx="1341834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582" y="4833938"/>
            <a:ext cx="683419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 kern="1200">
          <a:solidFill>
            <a:schemeClr val="tx1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349B3-30D7-4A2F-894B-D052A889E4EA}" type="datetimeFigureOut">
              <a:rPr lang="en-ZA" smtClean="0"/>
              <a:t>2016/12/15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6BEC9F-6A79-4FEB-9962-0EE190947E6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19300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79016"/>
            <a:ext cx="3532510" cy="1004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521" y="1811450"/>
            <a:ext cx="7920880" cy="418576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3000" b="1" dirty="0"/>
              <a:t>TERMS AND CONDITIONS</a:t>
            </a:r>
          </a:p>
          <a:p>
            <a:pPr>
              <a:defRPr/>
            </a:pPr>
            <a:r>
              <a:rPr lang="en-GB" sz="2000" b="1" dirty="0"/>
              <a:t> </a:t>
            </a:r>
            <a:endParaRPr lang="en-GB" sz="2200" b="1" dirty="0"/>
          </a:p>
          <a:p>
            <a:pPr>
              <a:defRPr/>
            </a:pPr>
            <a:r>
              <a:rPr lang="en-GB" sz="2200" b="1" dirty="0"/>
              <a:t>These PowerPoint slides are a tool for lecturers, and as such: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200" b="1" u="sng" dirty="0"/>
              <a:t>YOU MAY</a:t>
            </a:r>
            <a:r>
              <a:rPr lang="en-GB" sz="2200" b="1" dirty="0"/>
              <a:t> add content to the slides, delete content from the slides, print out the slides, and save the slides onto your computer or server.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200" b="1" u="sng" dirty="0"/>
              <a:t>YOU MAY NOT </a:t>
            </a:r>
            <a:r>
              <a:rPr lang="en-GB" sz="2200" b="1" dirty="0"/>
              <a:t>resell, reproduce or redistribute the content in any form whatsoever, without prior written permission from the copyright holder.</a:t>
            </a:r>
          </a:p>
          <a:p>
            <a:pPr>
              <a:defRPr/>
            </a:pPr>
            <a:r>
              <a:rPr lang="en-GB" sz="2200" b="1" dirty="0"/>
              <a:t> </a:t>
            </a:r>
          </a:p>
          <a:p>
            <a:pPr>
              <a:defRPr/>
            </a:pPr>
            <a:r>
              <a:rPr lang="en-GB" sz="2000" b="1" dirty="0"/>
              <a:t>© Troupant Publishers (Pty) Ltd, 2016</a:t>
            </a:r>
          </a:p>
          <a:p>
            <a:pPr>
              <a:defRPr/>
            </a:pPr>
            <a:r>
              <a:rPr lang="en-GB" sz="2000" b="1" dirty="0"/>
              <a:t>Selected images used under licence from Shutterstock.com</a:t>
            </a:r>
          </a:p>
        </p:txBody>
      </p:sp>
    </p:spTree>
    <p:extLst>
      <p:ext uri="{BB962C8B-B14F-4D97-AF65-F5344CB8AC3E}">
        <p14:creationId xmlns:p14="http://schemas.microsoft.com/office/powerpoint/2010/main" val="217576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0"/>
            <a:ext cx="7721204" cy="1325563"/>
          </a:xfrm>
        </p:spPr>
        <p:txBody>
          <a:bodyPr/>
          <a:lstStyle/>
          <a:p>
            <a:r>
              <a:rPr lang="en-ZA" dirty="0"/>
              <a:t>Inspecting a </a:t>
            </a:r>
            <a:r>
              <a:rPr lang="en-ZA" dirty="0" smtClean="0"/>
              <a:t>belt</a:t>
            </a:r>
            <a:endParaRPr lang="en-ZA" b="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90689"/>
            <a:ext cx="7740352" cy="45364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5536" y="1007952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 smtClean="0"/>
              <a:t>Table 16.1 Some common problems associated with belts, possible causes and corrective actions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187354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0"/>
            <a:ext cx="7721204" cy="1325563"/>
          </a:xfrm>
        </p:spPr>
        <p:txBody>
          <a:bodyPr/>
          <a:lstStyle/>
          <a:p>
            <a:r>
              <a:rPr lang="en-ZA" dirty="0"/>
              <a:t>Inspecting a </a:t>
            </a:r>
            <a:r>
              <a:rPr lang="en-ZA" dirty="0" smtClean="0"/>
              <a:t>belt</a:t>
            </a:r>
            <a:endParaRPr lang="en-ZA" b="0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72" y="2132856"/>
            <a:ext cx="7789595" cy="33631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8172" y="1299035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 smtClean="0"/>
              <a:t>Table 16.1 Some common problems associated with belts, possible causes and corrective actions (continued)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42989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8198296" cy="605546"/>
          </a:xfrm>
        </p:spPr>
        <p:txBody>
          <a:bodyPr>
            <a:noAutofit/>
          </a:bodyPr>
          <a:lstStyle/>
          <a:p>
            <a:pPr algn="r"/>
            <a:r>
              <a:rPr lang="en-GB" sz="2800" b="1" dirty="0" smtClean="0">
                <a:solidFill>
                  <a:srgbClr val="AC0000"/>
                </a:solidFill>
              </a:rPr>
              <a:t>VIDEO: </a:t>
            </a:r>
            <a:r>
              <a:rPr lang="en-US" sz="2800" dirty="0" err="1">
                <a:solidFill>
                  <a:srgbClr val="AC0000"/>
                </a:solidFill>
              </a:rPr>
              <a:t>Thobejane</a:t>
            </a:r>
            <a:r>
              <a:rPr lang="en-US" sz="2800" dirty="0">
                <a:solidFill>
                  <a:srgbClr val="AC0000"/>
                </a:solidFill>
              </a:rPr>
              <a:t> today</a:t>
            </a:r>
            <a:endParaRPr lang="en-GB" sz="2800" b="1" dirty="0">
              <a:solidFill>
                <a:srgbClr val="AC0000"/>
              </a:solidFill>
            </a:endParaRPr>
          </a:p>
        </p:txBody>
      </p:sp>
      <p:pic>
        <p:nvPicPr>
          <p:cNvPr id="3" name="Thobejane today 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51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390" y="0"/>
            <a:ext cx="7721204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Routine maintenance </a:t>
            </a:r>
            <a:r>
              <a:rPr lang="en-ZA" dirty="0" smtClean="0"/>
              <a:t>procedure</a:t>
            </a:r>
            <a:endParaRPr lang="en-ZA" dirty="0"/>
          </a:p>
        </p:txBody>
      </p:sp>
      <p:sp>
        <p:nvSpPr>
          <p:cNvPr id="3" name="Rectangle 2"/>
          <p:cNvSpPr/>
          <p:nvPr/>
        </p:nvSpPr>
        <p:spPr>
          <a:xfrm>
            <a:off x="539552" y="1196752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600" dirty="0" smtClean="0"/>
              <a:t>Checking alignment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3169" y="2031208"/>
            <a:ext cx="7909954" cy="4175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r>
              <a:rPr lang="en-ZA" sz="2800" dirty="0"/>
              <a:t>Place the straight edge along the outside face of both sheaves or sprockets. If the drive is properly aligned, the straight edge will touch each sheave or sprocket evenly. </a:t>
            </a:r>
          </a:p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r>
              <a:rPr lang="en-ZA" sz="2800" dirty="0"/>
              <a:t>Misalignment of sprockets and shafts will show up as a gap between the outside face of the sheave or sprocket and the straight edge.</a:t>
            </a:r>
          </a:p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r>
              <a:rPr lang="en-ZA" sz="2800" dirty="0"/>
              <a:t>Check for tilting or shaft misalignment by using a bubble level.</a:t>
            </a:r>
          </a:p>
        </p:txBody>
      </p:sp>
    </p:spTree>
    <p:extLst>
      <p:ext uri="{BB962C8B-B14F-4D97-AF65-F5344CB8AC3E}">
        <p14:creationId xmlns:p14="http://schemas.microsoft.com/office/powerpoint/2010/main" val="4277505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390" y="0"/>
            <a:ext cx="7721204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Routine maintenance </a:t>
            </a:r>
            <a:r>
              <a:rPr lang="en-ZA" dirty="0" smtClean="0"/>
              <a:t>procedure</a:t>
            </a:r>
            <a:endParaRPr lang="en-ZA" dirty="0"/>
          </a:p>
        </p:txBody>
      </p:sp>
      <p:sp>
        <p:nvSpPr>
          <p:cNvPr id="3" name="Rectangle 2"/>
          <p:cNvSpPr/>
          <p:nvPr/>
        </p:nvSpPr>
        <p:spPr>
          <a:xfrm>
            <a:off x="539552" y="1196752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600" dirty="0" smtClean="0"/>
              <a:t>Checking alignment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3169" y="2031208"/>
            <a:ext cx="790995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dirty="0"/>
              <a:t>The three possible causes of sheave or sprocket misalignment</a:t>
            </a:r>
            <a:r>
              <a:rPr lang="en-ZA" sz="2800" dirty="0" smtClean="0"/>
              <a:t>:</a:t>
            </a:r>
          </a:p>
          <a:p>
            <a:pPr marL="457200" indent="-457200">
              <a:buFont typeface="+mj-lt"/>
              <a:buAutoNum type="arabicPeriod"/>
            </a:pPr>
            <a:r>
              <a:rPr lang="en-ZA" sz="2800" dirty="0"/>
              <a:t>Angular misalignment.</a:t>
            </a:r>
          </a:p>
          <a:p>
            <a:pPr marL="457200" indent="-457200">
              <a:buFont typeface="+mj-lt"/>
              <a:buAutoNum type="arabicPeriod"/>
            </a:pPr>
            <a:r>
              <a:rPr lang="en-ZA" sz="2800" dirty="0"/>
              <a:t>Parallel misalignment.</a:t>
            </a:r>
          </a:p>
          <a:p>
            <a:pPr marL="457200" indent="-457200">
              <a:buFont typeface="+mj-lt"/>
              <a:buAutoNum type="arabicPeriod"/>
            </a:pPr>
            <a:r>
              <a:rPr lang="en-ZA" sz="2800" dirty="0"/>
              <a:t>Sheaves or sprockets are tilted</a:t>
            </a:r>
            <a:r>
              <a:rPr lang="en-ZA" sz="2800" dirty="0" smtClean="0"/>
              <a:t>.</a:t>
            </a:r>
          </a:p>
          <a:p>
            <a:endParaRPr lang="en-ZA" sz="2800" dirty="0"/>
          </a:p>
        </p:txBody>
      </p:sp>
    </p:spTree>
    <p:extLst>
      <p:ext uri="{BB962C8B-B14F-4D97-AF65-F5344CB8AC3E}">
        <p14:creationId xmlns:p14="http://schemas.microsoft.com/office/powerpoint/2010/main" val="255911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390" y="0"/>
            <a:ext cx="7721204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Routine maintenance </a:t>
            </a:r>
            <a:r>
              <a:rPr lang="en-ZA" dirty="0" smtClean="0"/>
              <a:t>procedure</a:t>
            </a:r>
            <a:endParaRPr lang="en-ZA" dirty="0"/>
          </a:p>
        </p:txBody>
      </p:sp>
      <p:sp>
        <p:nvSpPr>
          <p:cNvPr id="3" name="Rectangle 2"/>
          <p:cNvSpPr/>
          <p:nvPr/>
        </p:nvSpPr>
        <p:spPr>
          <a:xfrm>
            <a:off x="539552" y="1196752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600" dirty="0" smtClean="0"/>
              <a:t>Inspecting a guard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3169" y="2031208"/>
            <a:ext cx="7909954" cy="2780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r>
              <a:rPr lang="en-ZA" sz="2800" dirty="0"/>
              <a:t>Rotate the drive two or three revolutions by hand and check the belt tension. If necessary, retention the belt and make a final alignment check.</a:t>
            </a:r>
          </a:p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r>
              <a:rPr lang="en-ZA" sz="2800" dirty="0"/>
              <a:t>If V-belts are under-tensioned, they can slip. Slippage generates heat and will result in cracking and belt failure</a:t>
            </a:r>
            <a:r>
              <a:rPr lang="en-ZA" sz="2800" dirty="0" smtClean="0"/>
              <a:t>.</a:t>
            </a:r>
            <a:endParaRPr lang="en-ZA" sz="2800" dirty="0"/>
          </a:p>
        </p:txBody>
      </p:sp>
    </p:spTree>
    <p:extLst>
      <p:ext uri="{BB962C8B-B14F-4D97-AF65-F5344CB8AC3E}">
        <p14:creationId xmlns:p14="http://schemas.microsoft.com/office/powerpoint/2010/main" val="3895392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390" y="0"/>
            <a:ext cx="7721204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Routine maintenance </a:t>
            </a:r>
            <a:r>
              <a:rPr lang="en-ZA" dirty="0" smtClean="0"/>
              <a:t>procedure</a:t>
            </a:r>
            <a:endParaRPr lang="en-ZA" dirty="0"/>
          </a:p>
        </p:txBody>
      </p:sp>
      <p:sp>
        <p:nvSpPr>
          <p:cNvPr id="3" name="Rectangle 2"/>
          <p:cNvSpPr/>
          <p:nvPr/>
        </p:nvSpPr>
        <p:spPr>
          <a:xfrm>
            <a:off x="539552" y="1196752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600" dirty="0" smtClean="0"/>
              <a:t>Inspecting a guard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3169" y="2031208"/>
            <a:ext cx="7909954" cy="2451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800"/>
              </a:spcAft>
              <a:buFont typeface="+mj-lt"/>
              <a:buAutoNum type="arabicPeriod" startAt="3"/>
            </a:pPr>
            <a:r>
              <a:rPr lang="en-ZA" sz="2800" dirty="0" smtClean="0"/>
              <a:t>If </a:t>
            </a:r>
            <a:r>
              <a:rPr lang="en-ZA" sz="2800" dirty="0"/>
              <a:t>synchronous belts are under-tensioned, they can jump teeth or ratchet. </a:t>
            </a:r>
          </a:p>
          <a:p>
            <a:pPr marL="457200" indent="-457200">
              <a:spcAft>
                <a:spcPts val="800"/>
              </a:spcAft>
              <a:buFont typeface="+mj-lt"/>
              <a:buAutoNum type="arabicPeriod" startAt="3"/>
            </a:pPr>
            <a:r>
              <a:rPr lang="en-ZA" sz="2800" dirty="0"/>
              <a:t>If belts are over-tensioned, belt and bearing life can be reduced.</a:t>
            </a:r>
          </a:p>
          <a:p>
            <a:endParaRPr lang="en-ZA" sz="2800" dirty="0"/>
          </a:p>
        </p:txBody>
      </p:sp>
    </p:spTree>
    <p:extLst>
      <p:ext uri="{BB962C8B-B14F-4D97-AF65-F5344CB8AC3E}">
        <p14:creationId xmlns:p14="http://schemas.microsoft.com/office/powerpoint/2010/main" val="3199283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390" y="0"/>
            <a:ext cx="7721204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Routine maintenance </a:t>
            </a:r>
            <a:r>
              <a:rPr lang="en-ZA" dirty="0" smtClean="0"/>
              <a:t>procedure</a:t>
            </a:r>
            <a:endParaRPr lang="en-ZA" dirty="0"/>
          </a:p>
        </p:txBody>
      </p:sp>
      <p:sp>
        <p:nvSpPr>
          <p:cNvPr id="3" name="Rectangle 2"/>
          <p:cNvSpPr/>
          <p:nvPr/>
        </p:nvSpPr>
        <p:spPr>
          <a:xfrm>
            <a:off x="539552" y="1196752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600" dirty="0" smtClean="0"/>
              <a:t>Installing belts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3169" y="2031208"/>
            <a:ext cx="79099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b="1" dirty="0"/>
              <a:t>Preparation</a:t>
            </a:r>
            <a:r>
              <a:rPr lang="en-ZA" sz="2800" b="1" dirty="0" smtClean="0"/>
              <a:t>:</a:t>
            </a:r>
          </a:p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r>
              <a:rPr lang="en-ZA" sz="2800" dirty="0" smtClean="0"/>
              <a:t>Confirm </a:t>
            </a:r>
            <a:r>
              <a:rPr lang="en-ZA" sz="2800" dirty="0"/>
              <a:t>that the power is off, locked and tagged.</a:t>
            </a:r>
          </a:p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r>
              <a:rPr lang="en-ZA" sz="2800" dirty="0"/>
              <a:t>Wear proper PPE – hardhat, gloves, safety glasses and safety shoes.</a:t>
            </a:r>
          </a:p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r>
              <a:rPr lang="en-ZA" sz="2800" dirty="0"/>
              <a:t>Remove the belt guard and place it away from the drive so that it.</a:t>
            </a:r>
          </a:p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r>
              <a:rPr lang="en-ZA" sz="2800" dirty="0"/>
              <a:t>Does not interfere with work on the drive</a:t>
            </a:r>
            <a:r>
              <a:rPr lang="en-ZA" sz="28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90492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390" y="0"/>
            <a:ext cx="7721204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Routine maintenance </a:t>
            </a:r>
            <a:r>
              <a:rPr lang="en-ZA" dirty="0" smtClean="0"/>
              <a:t>procedure</a:t>
            </a:r>
            <a:endParaRPr lang="en-ZA" dirty="0"/>
          </a:p>
        </p:txBody>
      </p:sp>
      <p:sp>
        <p:nvSpPr>
          <p:cNvPr id="3" name="Rectangle 2"/>
          <p:cNvSpPr/>
          <p:nvPr/>
        </p:nvSpPr>
        <p:spPr>
          <a:xfrm>
            <a:off x="539552" y="1196752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600" dirty="0" smtClean="0"/>
              <a:t>Installing belts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3169" y="2031208"/>
            <a:ext cx="7909954" cy="288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b="1" dirty="0" smtClean="0"/>
              <a:t>Removing the old belt:</a:t>
            </a:r>
          </a:p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r>
              <a:rPr lang="en-ZA" sz="2800" dirty="0"/>
              <a:t>Loosen the motor mounting bolts or adjusting screws.</a:t>
            </a:r>
          </a:p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r>
              <a:rPr lang="en-ZA" sz="2800" dirty="0"/>
              <a:t>Move the motor in until the belt is slack and can be removed easily without prying.</a:t>
            </a:r>
          </a:p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r>
              <a:rPr lang="en-ZA" sz="2800" dirty="0"/>
              <a:t>Inspect the old belt for any unusual wear. </a:t>
            </a:r>
          </a:p>
        </p:txBody>
      </p:sp>
    </p:spTree>
    <p:extLst>
      <p:ext uri="{BB962C8B-B14F-4D97-AF65-F5344CB8AC3E}">
        <p14:creationId xmlns:p14="http://schemas.microsoft.com/office/powerpoint/2010/main" val="99688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390" y="0"/>
            <a:ext cx="7721204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Routine maintenance </a:t>
            </a:r>
            <a:r>
              <a:rPr lang="en-ZA" dirty="0" smtClean="0"/>
              <a:t>procedure</a:t>
            </a:r>
            <a:endParaRPr lang="en-ZA" dirty="0"/>
          </a:p>
        </p:txBody>
      </p:sp>
      <p:sp>
        <p:nvSpPr>
          <p:cNvPr id="3" name="Rectangle 2"/>
          <p:cNvSpPr/>
          <p:nvPr/>
        </p:nvSpPr>
        <p:spPr>
          <a:xfrm>
            <a:off x="539552" y="1196752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600" dirty="0" smtClean="0"/>
              <a:t>Installing belts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3169" y="2031208"/>
            <a:ext cx="7909954" cy="2451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ZA" sz="2800" b="1" dirty="0"/>
              <a:t>Removing the old belt:</a:t>
            </a:r>
          </a:p>
          <a:p>
            <a:pPr marL="514350" indent="-514350">
              <a:spcAft>
                <a:spcPts val="800"/>
              </a:spcAft>
              <a:buFont typeface="+mj-lt"/>
              <a:buAutoNum type="arabicPeriod" startAt="4"/>
            </a:pPr>
            <a:r>
              <a:rPr lang="en-ZA" sz="2800" dirty="0" smtClean="0"/>
              <a:t>Inspect </a:t>
            </a:r>
            <a:r>
              <a:rPr lang="en-ZA" sz="2800" dirty="0"/>
              <a:t>the sheaves or sprockets for unusual or excessive wear.</a:t>
            </a:r>
          </a:p>
          <a:p>
            <a:pPr marL="457200" indent="-457200">
              <a:spcAft>
                <a:spcPts val="800"/>
              </a:spcAft>
              <a:buFont typeface="+mj-lt"/>
              <a:buAutoNum type="arabicPeriod" startAt="4"/>
            </a:pPr>
            <a:r>
              <a:rPr lang="en-ZA" sz="2800" dirty="0"/>
              <a:t>For V-belt sheaves, inspect the grooves for wear and nicks.</a:t>
            </a:r>
          </a:p>
        </p:txBody>
      </p:sp>
    </p:spTree>
    <p:extLst>
      <p:ext uri="{BB962C8B-B14F-4D97-AF65-F5344CB8AC3E}">
        <p14:creationId xmlns:p14="http://schemas.microsoft.com/office/powerpoint/2010/main" val="36677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600" y="1772816"/>
            <a:ext cx="6858000" cy="2387600"/>
          </a:xfrm>
        </p:spPr>
        <p:txBody>
          <a:bodyPr/>
          <a:lstStyle/>
          <a:p>
            <a:r>
              <a:rPr lang="en-GB" dirty="0"/>
              <a:t>Engineering Systems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252536" y="4160416"/>
            <a:ext cx="9144000" cy="1655762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NQF Level 2</a:t>
            </a:r>
            <a:endParaRPr lang="en-GB" altLang="en-US" sz="4000" dirty="0" smtClean="0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79016"/>
            <a:ext cx="3532510" cy="1004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182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390" y="0"/>
            <a:ext cx="7721204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Routine maintenance </a:t>
            </a:r>
            <a:r>
              <a:rPr lang="en-ZA" dirty="0" smtClean="0"/>
              <a:t>procedure</a:t>
            </a:r>
            <a:endParaRPr lang="en-ZA" dirty="0"/>
          </a:p>
        </p:txBody>
      </p:sp>
      <p:sp>
        <p:nvSpPr>
          <p:cNvPr id="3" name="Rectangle 2"/>
          <p:cNvSpPr/>
          <p:nvPr/>
        </p:nvSpPr>
        <p:spPr>
          <a:xfrm>
            <a:off x="539552" y="1196752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600" dirty="0" smtClean="0"/>
              <a:t>Installing belts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3169" y="2031208"/>
            <a:ext cx="8015256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b="1" dirty="0"/>
              <a:t>Installing new belts and sheaves or sprockets:</a:t>
            </a:r>
          </a:p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r>
              <a:rPr lang="en-ZA" sz="2800" dirty="0"/>
              <a:t>If necessary, install new sheaves or sprockets.</a:t>
            </a:r>
          </a:p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r>
              <a:rPr lang="en-ZA" sz="2800" dirty="0"/>
              <a:t>Check the sheave or sprocket alignment. </a:t>
            </a:r>
          </a:p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r>
              <a:rPr lang="en-ZA" sz="2800" dirty="0"/>
              <a:t>Adjust the sheave or sprocket position as necessary.</a:t>
            </a:r>
          </a:p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r>
              <a:rPr lang="en-ZA" sz="2800" dirty="0"/>
              <a:t>Install the new belt or set of belts</a:t>
            </a:r>
            <a:r>
              <a:rPr lang="en-ZA" sz="2800" dirty="0" smtClean="0"/>
              <a:t>.</a:t>
            </a:r>
            <a:endParaRPr lang="en-ZA" sz="2800" dirty="0"/>
          </a:p>
        </p:txBody>
      </p:sp>
    </p:spTree>
    <p:extLst>
      <p:ext uri="{BB962C8B-B14F-4D97-AF65-F5344CB8AC3E}">
        <p14:creationId xmlns:p14="http://schemas.microsoft.com/office/powerpoint/2010/main" val="1222198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390" y="0"/>
            <a:ext cx="7721204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Routine maintenance </a:t>
            </a:r>
            <a:r>
              <a:rPr lang="en-ZA" dirty="0" smtClean="0"/>
              <a:t>procedure</a:t>
            </a:r>
            <a:endParaRPr lang="en-ZA" dirty="0"/>
          </a:p>
        </p:txBody>
      </p:sp>
      <p:sp>
        <p:nvSpPr>
          <p:cNvPr id="3" name="Rectangle 2"/>
          <p:cNvSpPr/>
          <p:nvPr/>
        </p:nvSpPr>
        <p:spPr>
          <a:xfrm>
            <a:off x="539552" y="1196752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600" dirty="0" smtClean="0"/>
              <a:t>Installing belts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3169" y="2031208"/>
            <a:ext cx="8015256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b="1" dirty="0"/>
              <a:t>Installing new belts and sheaves or sprockets:</a:t>
            </a:r>
          </a:p>
          <a:p>
            <a:pPr marL="514350" indent="-514350">
              <a:spcAft>
                <a:spcPts val="800"/>
              </a:spcAft>
              <a:buFont typeface="+mj-lt"/>
              <a:buAutoNum type="arabicPeriod" startAt="5"/>
            </a:pPr>
            <a:r>
              <a:rPr lang="en-ZA" sz="2800" dirty="0"/>
              <a:t>Replace all belts on multiple V-belt drives.</a:t>
            </a:r>
          </a:p>
          <a:p>
            <a:pPr marL="457200" indent="-457200">
              <a:spcAft>
                <a:spcPts val="800"/>
              </a:spcAft>
              <a:buFont typeface="+mj-lt"/>
              <a:buAutoNum type="arabicPeriod" startAt="5"/>
            </a:pPr>
            <a:r>
              <a:rPr lang="en-ZA" sz="2800" dirty="0"/>
              <a:t>Use belts from the same manufacturer on a multiple belt drive.</a:t>
            </a:r>
          </a:p>
          <a:p>
            <a:pPr marL="457200" indent="-457200">
              <a:spcAft>
                <a:spcPts val="800"/>
              </a:spcAft>
              <a:buFont typeface="+mj-lt"/>
              <a:buAutoNum type="arabicPeriod" startAt="7"/>
            </a:pPr>
            <a:r>
              <a:rPr lang="en-ZA" sz="2800" dirty="0" smtClean="0"/>
              <a:t>When </a:t>
            </a:r>
            <a:r>
              <a:rPr lang="en-ZA" sz="2800" dirty="0"/>
              <a:t>installing the belt, make sure that there is clearance to slip the belt over the sheave or sprocket.</a:t>
            </a:r>
          </a:p>
          <a:p>
            <a:pPr marL="457200" indent="-457200">
              <a:spcAft>
                <a:spcPts val="800"/>
              </a:spcAft>
              <a:buFont typeface="+mj-lt"/>
              <a:buAutoNum type="arabicPeriod" startAt="7"/>
            </a:pPr>
            <a:r>
              <a:rPr lang="en-ZA" sz="2800" dirty="0"/>
              <a:t>Check belt tension using a tension gauge</a:t>
            </a:r>
            <a:r>
              <a:rPr lang="en-ZA" sz="2800" dirty="0" smtClean="0"/>
              <a:t>.</a:t>
            </a:r>
            <a:endParaRPr lang="en-ZA" sz="2800" dirty="0"/>
          </a:p>
        </p:txBody>
      </p:sp>
    </p:spTree>
    <p:extLst>
      <p:ext uri="{BB962C8B-B14F-4D97-AF65-F5344CB8AC3E}">
        <p14:creationId xmlns:p14="http://schemas.microsoft.com/office/powerpoint/2010/main" val="390623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390" y="0"/>
            <a:ext cx="7721204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Routine maintenance </a:t>
            </a:r>
            <a:r>
              <a:rPr lang="en-ZA" dirty="0" smtClean="0"/>
              <a:t>procedure</a:t>
            </a:r>
            <a:endParaRPr lang="en-ZA" dirty="0"/>
          </a:p>
        </p:txBody>
      </p:sp>
      <p:sp>
        <p:nvSpPr>
          <p:cNvPr id="3" name="Rectangle 2"/>
          <p:cNvSpPr/>
          <p:nvPr/>
        </p:nvSpPr>
        <p:spPr>
          <a:xfrm>
            <a:off x="539552" y="1196752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600" dirty="0" smtClean="0"/>
              <a:t>Installing belts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3169" y="2031208"/>
            <a:ext cx="80152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b="1" dirty="0"/>
              <a:t>Installing new belts and sheaves or sprockets:</a:t>
            </a:r>
          </a:p>
          <a:p>
            <a:pPr marL="514350" indent="-514350">
              <a:spcAft>
                <a:spcPts val="800"/>
              </a:spcAft>
              <a:buFont typeface="+mj-lt"/>
              <a:buAutoNum type="arabicPeriod" startAt="9"/>
            </a:pPr>
            <a:r>
              <a:rPr lang="en-ZA" sz="2800" dirty="0"/>
              <a:t>Adjust the belt drive’s centre distance until the correct tension is measured.</a:t>
            </a:r>
          </a:p>
          <a:p>
            <a:pPr marL="457200" indent="-457200">
              <a:spcAft>
                <a:spcPts val="800"/>
              </a:spcAft>
              <a:buFont typeface="+mj-lt"/>
              <a:buAutoNum type="arabicPeriod" startAt="9"/>
            </a:pPr>
            <a:r>
              <a:rPr lang="en-ZA" sz="2800" dirty="0"/>
              <a:t>Rotate the belt drive by hand for a few revolutions.</a:t>
            </a:r>
          </a:p>
          <a:p>
            <a:pPr marL="457200" indent="-457200">
              <a:spcAft>
                <a:spcPts val="800"/>
              </a:spcAft>
              <a:buFont typeface="+mj-lt"/>
              <a:buAutoNum type="arabicPeriod" startAt="11"/>
            </a:pPr>
            <a:r>
              <a:rPr lang="en-ZA" sz="2800" dirty="0" smtClean="0"/>
              <a:t>Recheck </a:t>
            </a:r>
            <a:r>
              <a:rPr lang="en-ZA" sz="2800" dirty="0"/>
              <a:t>the belt tension and adjust as necessary.</a:t>
            </a:r>
          </a:p>
          <a:p>
            <a:pPr marL="457200" indent="-457200">
              <a:spcAft>
                <a:spcPts val="800"/>
              </a:spcAft>
              <a:buFont typeface="+mj-lt"/>
              <a:buAutoNum type="arabicPeriod" startAt="11"/>
            </a:pPr>
            <a:r>
              <a:rPr lang="en-ZA" sz="2800" dirty="0"/>
              <a:t>Recheck the drive alignment and adjust as necessary.</a:t>
            </a:r>
          </a:p>
        </p:txBody>
      </p:sp>
    </p:spTree>
    <p:extLst>
      <p:ext uri="{BB962C8B-B14F-4D97-AF65-F5344CB8AC3E}">
        <p14:creationId xmlns:p14="http://schemas.microsoft.com/office/powerpoint/2010/main" val="17385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390" y="0"/>
            <a:ext cx="7721204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Routine maintenance </a:t>
            </a:r>
            <a:r>
              <a:rPr lang="en-ZA" dirty="0" smtClean="0"/>
              <a:t>procedure</a:t>
            </a:r>
            <a:endParaRPr lang="en-ZA" dirty="0"/>
          </a:p>
        </p:txBody>
      </p:sp>
      <p:sp>
        <p:nvSpPr>
          <p:cNvPr id="3" name="Rectangle 2"/>
          <p:cNvSpPr/>
          <p:nvPr/>
        </p:nvSpPr>
        <p:spPr>
          <a:xfrm>
            <a:off x="539552" y="1196752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600" dirty="0" smtClean="0"/>
              <a:t>Installing belts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3169" y="2031208"/>
            <a:ext cx="8015256" cy="3313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b="1" dirty="0" smtClean="0"/>
              <a:t>Completing the installation:</a:t>
            </a:r>
            <a:endParaRPr lang="en-ZA" sz="2800" b="1" dirty="0"/>
          </a:p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r>
              <a:rPr lang="en-ZA" sz="2800" dirty="0"/>
              <a:t>Secure the motor mounting bolts and tighten to the correct torque.</a:t>
            </a:r>
          </a:p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r>
              <a:rPr lang="en-ZA" sz="2800" dirty="0"/>
              <a:t>Recheck the belt tension and adjust as necessary as tightening the motor mounting bolts may have changed the belt tension.</a:t>
            </a:r>
          </a:p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r>
              <a:rPr lang="en-ZA" sz="2800" dirty="0"/>
              <a:t>Replace the belt guard</a:t>
            </a:r>
            <a:r>
              <a:rPr lang="en-ZA" sz="2800" dirty="0" smtClean="0"/>
              <a:t>.</a:t>
            </a:r>
            <a:endParaRPr lang="en-ZA" sz="2800" dirty="0"/>
          </a:p>
        </p:txBody>
      </p:sp>
    </p:spTree>
    <p:extLst>
      <p:ext uri="{BB962C8B-B14F-4D97-AF65-F5344CB8AC3E}">
        <p14:creationId xmlns:p14="http://schemas.microsoft.com/office/powerpoint/2010/main" val="272558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390" y="0"/>
            <a:ext cx="7721204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Routine maintenance </a:t>
            </a:r>
            <a:r>
              <a:rPr lang="en-ZA" dirty="0" smtClean="0"/>
              <a:t>procedure</a:t>
            </a:r>
            <a:endParaRPr lang="en-ZA" dirty="0"/>
          </a:p>
        </p:txBody>
      </p:sp>
      <p:sp>
        <p:nvSpPr>
          <p:cNvPr id="3" name="Rectangle 2"/>
          <p:cNvSpPr/>
          <p:nvPr/>
        </p:nvSpPr>
        <p:spPr>
          <a:xfrm>
            <a:off x="539552" y="1196752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600" dirty="0" smtClean="0"/>
              <a:t>Installing belts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3169" y="2031208"/>
            <a:ext cx="8015256" cy="2349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b="1" dirty="0" smtClean="0"/>
              <a:t>Completing the installation:</a:t>
            </a:r>
            <a:endParaRPr lang="en-ZA" sz="2800" b="1" dirty="0"/>
          </a:p>
          <a:p>
            <a:pPr marL="514350" indent="-514350">
              <a:spcAft>
                <a:spcPts val="800"/>
              </a:spcAft>
              <a:buFont typeface="+mj-lt"/>
              <a:buAutoNum type="arabicPeriod" startAt="4"/>
            </a:pPr>
            <a:r>
              <a:rPr lang="en-ZA" sz="2800" dirty="0" smtClean="0"/>
              <a:t>Start </a:t>
            </a:r>
            <a:r>
              <a:rPr lang="en-ZA" sz="2800" dirty="0"/>
              <a:t>the drive, looking and listening for any unusual noise or vibration.</a:t>
            </a:r>
          </a:p>
          <a:p>
            <a:pPr marL="457200" indent="-457200">
              <a:spcAft>
                <a:spcPts val="800"/>
              </a:spcAft>
              <a:buFont typeface="+mj-lt"/>
              <a:buAutoNum type="arabicPeriod" startAt="4"/>
            </a:pPr>
            <a:r>
              <a:rPr lang="en-ZA" sz="2800" dirty="0"/>
              <a:t>If possible, shut down the drive and check the bearings and motor for unusual heat.</a:t>
            </a:r>
          </a:p>
        </p:txBody>
      </p:sp>
    </p:spTree>
    <p:extLst>
      <p:ext uri="{BB962C8B-B14F-4D97-AF65-F5344CB8AC3E}">
        <p14:creationId xmlns:p14="http://schemas.microsoft.com/office/powerpoint/2010/main" val="1704306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390" y="0"/>
            <a:ext cx="7721204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Routine maintenance </a:t>
            </a:r>
            <a:r>
              <a:rPr lang="en-ZA" dirty="0" smtClean="0"/>
              <a:t>procedure</a:t>
            </a:r>
            <a:endParaRPr lang="en-ZA" dirty="0"/>
          </a:p>
        </p:txBody>
      </p:sp>
      <p:sp>
        <p:nvSpPr>
          <p:cNvPr id="3" name="Rectangle 2"/>
          <p:cNvSpPr/>
          <p:nvPr/>
        </p:nvSpPr>
        <p:spPr>
          <a:xfrm>
            <a:off x="539552" y="1196752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600" dirty="0"/>
              <a:t>V-belt run-in procedure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3169" y="2031208"/>
            <a:ext cx="8015256" cy="2780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r>
              <a:rPr lang="en-ZA" sz="2800" dirty="0"/>
              <a:t>After you have run the belts, stop the belt drive and check the belt tension.</a:t>
            </a:r>
          </a:p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r>
              <a:rPr lang="en-ZA" sz="2800" dirty="0"/>
              <a:t>Running the belts under full load will seat the V-belts into the sheave grooves. V-belt tension will drop after the initial run-in and seating process – this is normal. Adjust the belt tension as necessary</a:t>
            </a:r>
            <a:r>
              <a:rPr lang="en-ZA" sz="2800" dirty="0" smtClean="0"/>
              <a:t>.</a:t>
            </a:r>
            <a:endParaRPr lang="en-ZA" sz="2800" dirty="0"/>
          </a:p>
        </p:txBody>
      </p:sp>
    </p:spTree>
    <p:extLst>
      <p:ext uri="{BB962C8B-B14F-4D97-AF65-F5344CB8AC3E}">
        <p14:creationId xmlns:p14="http://schemas.microsoft.com/office/powerpoint/2010/main" val="41046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390" y="0"/>
            <a:ext cx="7721204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Routine maintenance </a:t>
            </a:r>
            <a:r>
              <a:rPr lang="en-ZA" dirty="0" smtClean="0"/>
              <a:t>procedure</a:t>
            </a:r>
            <a:endParaRPr lang="en-ZA" dirty="0"/>
          </a:p>
        </p:txBody>
      </p:sp>
      <p:sp>
        <p:nvSpPr>
          <p:cNvPr id="3" name="Rectangle 2"/>
          <p:cNvSpPr/>
          <p:nvPr/>
        </p:nvSpPr>
        <p:spPr>
          <a:xfrm>
            <a:off x="539552" y="1196752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600" dirty="0"/>
              <a:t>V-belt run-in procedure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3169" y="2031208"/>
            <a:ext cx="8015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800"/>
              </a:spcAft>
              <a:buFont typeface="+mj-lt"/>
              <a:buAutoNum type="arabicPeriod" startAt="3"/>
            </a:pPr>
            <a:r>
              <a:rPr lang="en-ZA" sz="2800" dirty="0" smtClean="0"/>
              <a:t>Since </a:t>
            </a:r>
            <a:r>
              <a:rPr lang="en-ZA" sz="2800" dirty="0"/>
              <a:t>tension in V-belts will drop after the initial run-in and seating process, failure to check and retention the belt will result in low belt tension and belt slippage. This slippage will result in premature belt failure.</a:t>
            </a:r>
          </a:p>
        </p:txBody>
      </p:sp>
    </p:spTree>
    <p:extLst>
      <p:ext uri="{BB962C8B-B14F-4D97-AF65-F5344CB8AC3E}">
        <p14:creationId xmlns:p14="http://schemas.microsoft.com/office/powerpoint/2010/main" val="63839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390" y="0"/>
            <a:ext cx="7721204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Routine maintenance </a:t>
            </a:r>
            <a:r>
              <a:rPr lang="en-ZA" dirty="0" smtClean="0"/>
              <a:t>procedure</a:t>
            </a:r>
            <a:endParaRPr lang="en-ZA" dirty="0"/>
          </a:p>
        </p:txBody>
      </p:sp>
      <p:sp>
        <p:nvSpPr>
          <p:cNvPr id="3" name="Rectangle 2"/>
          <p:cNvSpPr/>
          <p:nvPr/>
        </p:nvSpPr>
        <p:spPr>
          <a:xfrm>
            <a:off x="539552" y="1196752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600" dirty="0"/>
              <a:t>Storage recommendations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3169" y="2031208"/>
            <a:ext cx="8015256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ZA" sz="2800" b="1" dirty="0"/>
              <a:t>Recommended storage procedures:</a:t>
            </a:r>
          </a:p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r>
              <a:rPr lang="en-ZA" sz="2800" dirty="0"/>
              <a:t>Store belts in a cool, dry environment with no direct sunlight.</a:t>
            </a:r>
          </a:p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r>
              <a:rPr lang="en-ZA" sz="2800" dirty="0"/>
              <a:t>Store belts in their individually.</a:t>
            </a:r>
          </a:p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r>
              <a:rPr lang="en-ZA" sz="2800" dirty="0"/>
              <a:t>Store V-belts by hanging them on a wall rack if they are hung on a saddle</a:t>
            </a:r>
            <a:r>
              <a:rPr lang="en-ZA" sz="2800" dirty="0" smtClean="0"/>
              <a:t>.</a:t>
            </a:r>
            <a:endParaRPr lang="en-ZA" sz="2800" dirty="0"/>
          </a:p>
        </p:txBody>
      </p:sp>
    </p:spTree>
    <p:extLst>
      <p:ext uri="{BB962C8B-B14F-4D97-AF65-F5344CB8AC3E}">
        <p14:creationId xmlns:p14="http://schemas.microsoft.com/office/powerpoint/2010/main" val="3887171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390" y="0"/>
            <a:ext cx="7721204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Routine maintenance </a:t>
            </a:r>
            <a:r>
              <a:rPr lang="en-ZA" dirty="0" smtClean="0"/>
              <a:t>procedure</a:t>
            </a:r>
            <a:endParaRPr lang="en-ZA" dirty="0"/>
          </a:p>
        </p:txBody>
      </p:sp>
      <p:sp>
        <p:nvSpPr>
          <p:cNvPr id="3" name="Rectangle 2"/>
          <p:cNvSpPr/>
          <p:nvPr/>
        </p:nvSpPr>
        <p:spPr>
          <a:xfrm>
            <a:off x="539552" y="1196752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600" dirty="0"/>
              <a:t>Storage recommendations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3169" y="2031208"/>
            <a:ext cx="8015256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ZA" sz="2800" b="1" dirty="0"/>
              <a:t>Recommended storage procedures:</a:t>
            </a:r>
          </a:p>
          <a:p>
            <a:pPr marL="514350" indent="-514350">
              <a:spcAft>
                <a:spcPts val="800"/>
              </a:spcAft>
              <a:buFont typeface="+mj-lt"/>
              <a:buAutoNum type="arabicPeriod" startAt="4"/>
            </a:pPr>
            <a:r>
              <a:rPr lang="en-ZA" sz="2800" dirty="0" smtClean="0"/>
              <a:t>When </a:t>
            </a:r>
            <a:r>
              <a:rPr lang="en-ZA" sz="2800" dirty="0"/>
              <a:t>the belts are stored, they must not be bent to diameters smaller than the minimum recommended sheave or sprocket diameter for that belt</a:t>
            </a:r>
            <a:r>
              <a:rPr lang="en-ZA" sz="2800" dirty="0" smtClean="0"/>
              <a:t>.</a:t>
            </a:r>
          </a:p>
          <a:p>
            <a:pPr marL="457200" indent="-457200">
              <a:spcAft>
                <a:spcPts val="800"/>
              </a:spcAft>
              <a:buFont typeface="+mj-lt"/>
              <a:buAutoNum type="arabicPeriod" startAt="5"/>
            </a:pPr>
            <a:r>
              <a:rPr lang="en-ZA" sz="2800" dirty="0"/>
              <a:t>If stored in a container, make sure that the belt is not distorted when in the container</a:t>
            </a:r>
            <a:r>
              <a:rPr lang="en-ZA" sz="2800" dirty="0" smtClean="0"/>
              <a:t>.</a:t>
            </a:r>
            <a:endParaRPr lang="en-ZA" sz="2800" dirty="0"/>
          </a:p>
          <a:p>
            <a:pPr>
              <a:spcAft>
                <a:spcPts val="800"/>
              </a:spcAft>
            </a:pPr>
            <a:endParaRPr lang="en-ZA" sz="2800" dirty="0"/>
          </a:p>
        </p:txBody>
      </p:sp>
    </p:spTree>
    <p:extLst>
      <p:ext uri="{BB962C8B-B14F-4D97-AF65-F5344CB8AC3E}">
        <p14:creationId xmlns:p14="http://schemas.microsoft.com/office/powerpoint/2010/main" val="147403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390" y="0"/>
            <a:ext cx="7721204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Routine maintenance </a:t>
            </a:r>
            <a:r>
              <a:rPr lang="en-ZA" dirty="0" smtClean="0"/>
              <a:t>procedure</a:t>
            </a:r>
            <a:endParaRPr lang="en-ZA" dirty="0"/>
          </a:p>
        </p:txBody>
      </p:sp>
      <p:sp>
        <p:nvSpPr>
          <p:cNvPr id="3" name="Rectangle 2"/>
          <p:cNvSpPr/>
          <p:nvPr/>
        </p:nvSpPr>
        <p:spPr>
          <a:xfrm>
            <a:off x="539552" y="1196752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600" dirty="0"/>
              <a:t>Storage recommendations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3169" y="2031208"/>
            <a:ext cx="80152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ZA" sz="2800" b="1" dirty="0"/>
              <a:t>Recommended storage procedures:</a:t>
            </a:r>
          </a:p>
          <a:p>
            <a:pPr marL="514350" indent="-514350">
              <a:spcAft>
                <a:spcPts val="800"/>
              </a:spcAft>
              <a:buFont typeface="+mj-lt"/>
              <a:buAutoNum type="arabicPeriod" startAt="6"/>
            </a:pPr>
            <a:r>
              <a:rPr lang="en-ZA" sz="2800" dirty="0" smtClean="0"/>
              <a:t>Limit </a:t>
            </a:r>
            <a:r>
              <a:rPr lang="en-ZA" sz="2800" dirty="0"/>
              <a:t>the contents in a container so that the belts at the bottom of the container are not damaged by the weight of the rest of the belts in the container.</a:t>
            </a:r>
          </a:p>
          <a:p>
            <a:pPr marL="514350" indent="-514350">
              <a:spcAft>
                <a:spcPts val="800"/>
              </a:spcAft>
              <a:buFont typeface="+mj-lt"/>
              <a:buAutoNum type="arabicPeriod" startAt="4"/>
            </a:pPr>
            <a:endParaRPr lang="en-ZA" sz="2800" dirty="0"/>
          </a:p>
          <a:p>
            <a:pPr>
              <a:spcAft>
                <a:spcPts val="800"/>
              </a:spcAft>
            </a:pPr>
            <a:endParaRPr lang="en-ZA" sz="2800" dirty="0"/>
          </a:p>
        </p:txBody>
      </p:sp>
    </p:spTree>
    <p:extLst>
      <p:ext uri="{BB962C8B-B14F-4D97-AF65-F5344CB8AC3E}">
        <p14:creationId xmlns:p14="http://schemas.microsoft.com/office/powerpoint/2010/main" val="147363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Performing routine maintenance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4000" dirty="0"/>
              <a:t>Module 16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32656"/>
            <a:ext cx="2160588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368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390" y="0"/>
            <a:ext cx="7721204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Routine maintenance </a:t>
            </a:r>
            <a:r>
              <a:rPr lang="en-ZA" dirty="0" smtClean="0"/>
              <a:t>procedure</a:t>
            </a:r>
            <a:endParaRPr lang="en-ZA" dirty="0"/>
          </a:p>
        </p:txBody>
      </p:sp>
      <p:sp>
        <p:nvSpPr>
          <p:cNvPr id="3" name="Rectangle 2"/>
          <p:cNvSpPr/>
          <p:nvPr/>
        </p:nvSpPr>
        <p:spPr>
          <a:xfrm>
            <a:off x="539552" y="1196752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600" dirty="0"/>
              <a:t>Storage recommendations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3169" y="2031208"/>
            <a:ext cx="8015256" cy="4380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b="1" dirty="0"/>
              <a:t>Storage procedures that are </a:t>
            </a:r>
            <a:r>
              <a:rPr lang="en-ZA" sz="2800" b="1" u="sng" dirty="0"/>
              <a:t>not</a:t>
            </a:r>
            <a:r>
              <a:rPr lang="en-ZA" sz="2800" b="1" dirty="0"/>
              <a:t> recommended:</a:t>
            </a:r>
          </a:p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r>
              <a:rPr lang="en-ZA" sz="2800" dirty="0"/>
              <a:t>Do not store belts near windows where they may be exposed to direct sunlight or moisture.</a:t>
            </a:r>
          </a:p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r>
              <a:rPr lang="en-ZA" sz="2800" dirty="0"/>
              <a:t>Do not store belts near heaters or in the direct airflow of heating devices.</a:t>
            </a:r>
          </a:p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r>
              <a:rPr lang="en-ZA" sz="2800" dirty="0"/>
              <a:t>Do not store belts where they are exposed to solvents or chemicals in the atmosphere.</a:t>
            </a:r>
          </a:p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r>
              <a:rPr lang="en-ZA" sz="2800" dirty="0"/>
              <a:t>Do not store belts on the floor</a:t>
            </a:r>
            <a:r>
              <a:rPr lang="en-ZA" sz="2800" dirty="0" smtClean="0"/>
              <a:t>.</a:t>
            </a:r>
            <a:endParaRPr lang="en-ZA" sz="2800" dirty="0"/>
          </a:p>
          <a:p>
            <a:pPr>
              <a:spcAft>
                <a:spcPts val="800"/>
              </a:spcAft>
            </a:pPr>
            <a:endParaRPr lang="en-ZA" sz="2800" dirty="0"/>
          </a:p>
        </p:txBody>
      </p:sp>
    </p:spTree>
    <p:extLst>
      <p:ext uri="{BB962C8B-B14F-4D97-AF65-F5344CB8AC3E}">
        <p14:creationId xmlns:p14="http://schemas.microsoft.com/office/powerpoint/2010/main" val="246710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390" y="0"/>
            <a:ext cx="7721204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Routine maintenance </a:t>
            </a:r>
            <a:r>
              <a:rPr lang="en-ZA" dirty="0" smtClean="0"/>
              <a:t>procedure</a:t>
            </a:r>
            <a:endParaRPr lang="en-ZA" dirty="0"/>
          </a:p>
        </p:txBody>
      </p:sp>
      <p:sp>
        <p:nvSpPr>
          <p:cNvPr id="3" name="Rectangle 2"/>
          <p:cNvSpPr/>
          <p:nvPr/>
        </p:nvSpPr>
        <p:spPr>
          <a:xfrm>
            <a:off x="539552" y="1196752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600" dirty="0" smtClean="0"/>
              <a:t>Reducing noise</a:t>
            </a:r>
            <a:endParaRPr lang="en-ZA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373169" y="2031208"/>
            <a:ext cx="8015256" cy="3313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r>
              <a:rPr lang="en-ZA" sz="2800" dirty="0"/>
              <a:t>Properly tensioning and aligning a belt drive will allow the belt drive to perform at its quietest level. </a:t>
            </a:r>
          </a:p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r>
              <a:rPr lang="en-ZA" sz="2800" dirty="0"/>
              <a:t>Incorrect tension in synchronous belt drives can affect how the belt fits in the sprocket grooves. </a:t>
            </a:r>
          </a:p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r>
              <a:rPr lang="en-ZA" sz="2800" dirty="0"/>
              <a:t>Misaligned V-belt drives will be noisier than properly aligned drives since interference is created at the belt’s entry point into the </a:t>
            </a:r>
            <a:r>
              <a:rPr lang="en-ZA" sz="2800" dirty="0" smtClean="0"/>
              <a:t>sheave.</a:t>
            </a:r>
          </a:p>
        </p:txBody>
      </p:sp>
    </p:spTree>
    <p:extLst>
      <p:ext uri="{BB962C8B-B14F-4D97-AF65-F5344CB8AC3E}">
        <p14:creationId xmlns:p14="http://schemas.microsoft.com/office/powerpoint/2010/main" val="267414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390" y="0"/>
            <a:ext cx="7721204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Routine maintenance </a:t>
            </a:r>
            <a:r>
              <a:rPr lang="en-ZA" dirty="0" smtClean="0"/>
              <a:t>procedure</a:t>
            </a:r>
            <a:endParaRPr lang="en-ZA" dirty="0"/>
          </a:p>
        </p:txBody>
      </p:sp>
      <p:sp>
        <p:nvSpPr>
          <p:cNvPr id="3" name="Rectangle 2"/>
          <p:cNvSpPr/>
          <p:nvPr/>
        </p:nvSpPr>
        <p:spPr>
          <a:xfrm>
            <a:off x="539552" y="1196752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600" dirty="0" smtClean="0"/>
              <a:t>Reducing noise</a:t>
            </a:r>
            <a:endParaRPr lang="en-ZA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373169" y="2031208"/>
            <a:ext cx="80152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800"/>
              </a:spcAft>
              <a:buFont typeface="+mj-lt"/>
              <a:buAutoNum type="arabicPeriod" startAt="4"/>
            </a:pPr>
            <a:r>
              <a:rPr lang="en-ZA" sz="2800" dirty="0" smtClean="0"/>
              <a:t>Misaligned </a:t>
            </a:r>
            <a:r>
              <a:rPr lang="en-ZA" sz="2800" dirty="0"/>
              <a:t>synchronous belt drives tend to be much noisier due to the even greater amount of interference that is created between the belt teeth and the sprocket grooves. </a:t>
            </a:r>
          </a:p>
        </p:txBody>
      </p:sp>
    </p:spTree>
    <p:extLst>
      <p:ext uri="{BB962C8B-B14F-4D97-AF65-F5344CB8AC3E}">
        <p14:creationId xmlns:p14="http://schemas.microsoft.com/office/powerpoint/2010/main" val="235996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Oil and lubricants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57982"/>
            <a:ext cx="7721204" cy="4351338"/>
          </a:xfrm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ZA" dirty="0"/>
              <a:t>Oil </a:t>
            </a:r>
            <a:r>
              <a:rPr lang="en-ZA" dirty="0" smtClean="0"/>
              <a:t>lubrication.</a:t>
            </a:r>
            <a:endParaRPr lang="en-ZA" dirty="0"/>
          </a:p>
          <a:p>
            <a:pPr marL="742950" indent="-742950">
              <a:buFont typeface="+mj-lt"/>
              <a:buAutoNum type="arabicPeriod"/>
            </a:pPr>
            <a:r>
              <a:rPr lang="en-ZA" dirty="0"/>
              <a:t>Grease </a:t>
            </a:r>
            <a:r>
              <a:rPr lang="en-ZA" dirty="0" smtClean="0"/>
              <a:t>lubrication.</a:t>
            </a:r>
            <a:endParaRPr lang="en-ZA" dirty="0"/>
          </a:p>
          <a:p>
            <a:pPr marL="742950" indent="-742950">
              <a:buFont typeface="+mj-lt"/>
              <a:buAutoNum type="arabicPeriod"/>
            </a:pPr>
            <a:r>
              <a:rPr lang="en-ZA" dirty="0"/>
              <a:t>Hydraulic </a:t>
            </a:r>
            <a:r>
              <a:rPr lang="en-ZA" dirty="0" smtClean="0"/>
              <a:t>oil.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47308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-243408"/>
            <a:ext cx="7721204" cy="1325563"/>
          </a:xfrm>
        </p:spPr>
        <p:txBody>
          <a:bodyPr/>
          <a:lstStyle/>
          <a:p>
            <a:r>
              <a:rPr lang="en-ZA" dirty="0"/>
              <a:t>Maintenance procedure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12534"/>
            <a:ext cx="6480720" cy="5202516"/>
          </a:xfrm>
        </p:spPr>
      </p:pic>
      <p:sp>
        <p:nvSpPr>
          <p:cNvPr id="5" name="TextBox 4"/>
          <p:cNvSpPr txBox="1"/>
          <p:nvPr/>
        </p:nvSpPr>
        <p:spPr>
          <a:xfrm>
            <a:off x="251520" y="743202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i="1" dirty="0" smtClean="0"/>
              <a:t>Table 16.2 An example of a routine maintenance procedure for a hydraulic system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393413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5205"/>
            <a:ext cx="8640960" cy="1325563"/>
          </a:xfrm>
        </p:spPr>
        <p:txBody>
          <a:bodyPr>
            <a:normAutofit/>
          </a:bodyPr>
          <a:lstStyle/>
          <a:p>
            <a:r>
              <a:rPr lang="en-ZA" dirty="0"/>
              <a:t>Maintenance </a:t>
            </a:r>
            <a:r>
              <a:rPr lang="en-ZA" dirty="0" smtClean="0"/>
              <a:t>procedure</a:t>
            </a:r>
            <a:endParaRPr lang="en-ZA" b="0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060848"/>
            <a:ext cx="7721600" cy="3780920"/>
          </a:xfrm>
        </p:spPr>
      </p:pic>
      <p:sp>
        <p:nvSpPr>
          <p:cNvPr id="4" name="TextBox 3"/>
          <p:cNvSpPr txBox="1"/>
          <p:nvPr/>
        </p:nvSpPr>
        <p:spPr>
          <a:xfrm>
            <a:off x="395536" y="1340768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i="1" dirty="0" smtClean="0"/>
              <a:t>Table 16.2 An example of a routine maintenance procedure for a hydraulic system (continued)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171316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5205"/>
            <a:ext cx="8640960" cy="1325563"/>
          </a:xfrm>
        </p:spPr>
        <p:txBody>
          <a:bodyPr>
            <a:normAutofit/>
          </a:bodyPr>
          <a:lstStyle/>
          <a:p>
            <a:r>
              <a:rPr lang="en-ZA" dirty="0"/>
              <a:t>Maintenance </a:t>
            </a:r>
            <a:r>
              <a:rPr lang="en-ZA" dirty="0" smtClean="0"/>
              <a:t>procedure</a:t>
            </a:r>
            <a:endParaRPr lang="en-ZA" b="0" i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96752"/>
            <a:ext cx="7586297" cy="4351338"/>
          </a:xfrm>
        </p:spPr>
      </p:pic>
      <p:sp>
        <p:nvSpPr>
          <p:cNvPr id="8" name="TextBox 7"/>
          <p:cNvSpPr txBox="1"/>
          <p:nvPr/>
        </p:nvSpPr>
        <p:spPr>
          <a:xfrm>
            <a:off x="561366" y="5805264"/>
            <a:ext cx="67469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16.2 Circuit diagram of a hydraulic system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167034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A" dirty="0"/>
              <a:t>Starting up and shutting down machinery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8650" y="2276872"/>
            <a:ext cx="73277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3200" dirty="0" smtClean="0"/>
              <a:t>Start-up and shut-down procedures of machines differ depending on the complexity of the machine and its operation.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45628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A" dirty="0"/>
              <a:t>Starting up and shutting down machinery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636912"/>
            <a:ext cx="2665247" cy="267652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844824"/>
            <a:ext cx="2304256" cy="34966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1220" y="5471094"/>
            <a:ext cx="2664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16.3 Start and </a:t>
            </a:r>
            <a:r>
              <a:rPr lang="en-ZA" sz="2000" i="1" dirty="0" smtClean="0"/>
              <a:t>stop button</a:t>
            </a:r>
            <a:endParaRPr lang="en-GB" sz="20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4932040" y="5495576"/>
            <a:ext cx="27329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16.4 Start and </a:t>
            </a:r>
            <a:r>
              <a:rPr lang="en-ZA" sz="2000" i="1" dirty="0" smtClean="0"/>
              <a:t>stop buttons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74394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649" y="1559840"/>
            <a:ext cx="4567205" cy="40118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A" dirty="0"/>
              <a:t>Starting up and shutting down </a:t>
            </a:r>
            <a:r>
              <a:rPr lang="en-ZA" dirty="0" smtClean="0"/>
              <a:t>machinery</a:t>
            </a:r>
            <a:endParaRPr lang="en-ZA" b="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2267744" y="5733256"/>
            <a:ext cx="4824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16.5 Keypad and digital display unit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263805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0" dirty="0"/>
              <a:t>Performing routine</a:t>
            </a:r>
            <a:br>
              <a:rPr lang="en-US" sz="5400" b="0" dirty="0"/>
            </a:br>
            <a:r>
              <a:rPr lang="en-US" sz="5400" b="0" dirty="0"/>
              <a:t>maintenance</a:t>
            </a:r>
            <a:endParaRPr lang="en-GB" sz="5400" b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 dirty="0"/>
              <a:t>Unit 16.1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34280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Summative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9952" y="1628800"/>
            <a:ext cx="4186808" cy="44973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Test your knowledge of this section by completing the</a:t>
            </a:r>
            <a:br>
              <a:rPr lang="en-US" dirty="0"/>
            </a:br>
            <a:r>
              <a:rPr lang="en-GB" dirty="0"/>
              <a:t>Summative assessment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(page 259                                                                                           of your Student’s Book) </a:t>
            </a:r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8800"/>
            <a:ext cx="2808312" cy="40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156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390" y="0"/>
            <a:ext cx="7721204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Routine maintenance checklist</a:t>
            </a:r>
          </a:p>
        </p:txBody>
      </p:sp>
      <p:sp>
        <p:nvSpPr>
          <p:cNvPr id="3" name="Rectangle 2"/>
          <p:cNvSpPr/>
          <p:nvPr/>
        </p:nvSpPr>
        <p:spPr>
          <a:xfrm>
            <a:off x="539552" y="1196752"/>
            <a:ext cx="777686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600" dirty="0"/>
              <a:t>Always turn off the power to the drive.  Lock and tag control box</a:t>
            </a:r>
            <a:r>
              <a:rPr lang="en-ZA" sz="2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600" dirty="0"/>
              <a:t>Make sure the power is turned off for the correct drive.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600" dirty="0"/>
              <a:t>Test to make sure the correct circuit has been turned off.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600" dirty="0"/>
              <a:t>Place all machine components in a safe position.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600" dirty="0"/>
              <a:t>Remove the guard and inspect for damage.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600" dirty="0"/>
              <a:t>Check for signs of wear or rubbing against drive components.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600" dirty="0"/>
              <a:t>Clean and realign the guard to prevent rubbing if necessary.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sz="2400" dirty="0"/>
          </a:p>
        </p:txBody>
      </p:sp>
    </p:spTree>
    <p:extLst>
      <p:ext uri="{BB962C8B-B14F-4D97-AF65-F5344CB8AC3E}">
        <p14:creationId xmlns:p14="http://schemas.microsoft.com/office/powerpoint/2010/main" val="276279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390" y="0"/>
            <a:ext cx="7721204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Routine maintenance checklist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458395"/>
            <a:ext cx="5976664" cy="38860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19672" y="5477305"/>
            <a:ext cx="5671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i="1" dirty="0"/>
              <a:t>Figure </a:t>
            </a:r>
            <a:r>
              <a:rPr lang="en-ZA" sz="2000" i="1" dirty="0" smtClean="0"/>
              <a:t>16.1 A tag-out card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190830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390" y="0"/>
            <a:ext cx="7721204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Routine maintenance checklist</a:t>
            </a:r>
          </a:p>
        </p:txBody>
      </p:sp>
      <p:sp>
        <p:nvSpPr>
          <p:cNvPr id="3" name="Rectangle 2"/>
          <p:cNvSpPr/>
          <p:nvPr/>
        </p:nvSpPr>
        <p:spPr>
          <a:xfrm>
            <a:off x="539552" y="1196752"/>
            <a:ext cx="777686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/>
              <a:t>Inspect the belt for wear or damage. Replace if necessary.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/>
              <a:t>Inspect sheaves or sprockets for wear and misalignment. Replace if worn.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/>
              <a:t>Inspect other drive components such as bearings, shafts and motor mountings.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/>
              <a:t>Check the belt tension and adjust as needed.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/>
              <a:t>Recheck the sheave or sprocket alignment.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/>
              <a:t>Reinstall the belt guard.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/>
              <a:t>Turn the power back on and restart the drive. Look and listen for anything unusual</a:t>
            </a:r>
            <a:r>
              <a:rPr lang="en-ZA" sz="2800" dirty="0" smtClean="0"/>
              <a:t>.</a:t>
            </a:r>
            <a:endParaRPr lang="en-ZA" sz="2800" dirty="0"/>
          </a:p>
        </p:txBody>
      </p:sp>
    </p:spTree>
    <p:extLst>
      <p:ext uri="{BB962C8B-B14F-4D97-AF65-F5344CB8AC3E}">
        <p14:creationId xmlns:p14="http://schemas.microsoft.com/office/powerpoint/2010/main" val="2696487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390" y="0"/>
            <a:ext cx="7721204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Routine maintenance </a:t>
            </a:r>
            <a:r>
              <a:rPr lang="en-ZA" dirty="0" smtClean="0"/>
              <a:t>procedure</a:t>
            </a:r>
            <a:endParaRPr lang="en-ZA" dirty="0"/>
          </a:p>
        </p:txBody>
      </p:sp>
      <p:sp>
        <p:nvSpPr>
          <p:cNvPr id="3" name="Rectangle 2"/>
          <p:cNvSpPr/>
          <p:nvPr/>
        </p:nvSpPr>
        <p:spPr>
          <a:xfrm>
            <a:off x="539552" y="1196752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600" dirty="0"/>
              <a:t>Inspecting a </a:t>
            </a:r>
            <a:r>
              <a:rPr lang="en-ZA" sz="3600" dirty="0" smtClean="0"/>
              <a:t>belt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3169" y="2031208"/>
            <a:ext cx="7909954" cy="288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r>
              <a:rPr lang="en-ZA" sz="2800" dirty="0"/>
              <a:t>Mark or note a point on the belt or on one of the belts in a multiple V-belt drive.</a:t>
            </a:r>
          </a:p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r>
              <a:rPr lang="en-ZA" sz="2800" dirty="0"/>
              <a:t>Wearing gloves, work around the belt, checking for cracks, frayed spots, cuts or unusual wear </a:t>
            </a:r>
            <a:r>
              <a:rPr lang="en-ZA" sz="2800" dirty="0" smtClean="0"/>
              <a:t>patterns.</a:t>
            </a:r>
            <a:endParaRPr lang="en-ZA" sz="2800" dirty="0"/>
          </a:p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r>
              <a:rPr lang="en-ZA" sz="2800" dirty="0"/>
              <a:t>Check the belt for exposure to excessive heat</a:t>
            </a:r>
            <a:r>
              <a:rPr lang="en-ZA" sz="2800" dirty="0" smtClean="0"/>
              <a:t>.</a:t>
            </a:r>
            <a:endParaRPr lang="en-ZA" sz="2800" dirty="0"/>
          </a:p>
        </p:txBody>
      </p:sp>
    </p:spTree>
    <p:extLst>
      <p:ext uri="{BB962C8B-B14F-4D97-AF65-F5344CB8AC3E}">
        <p14:creationId xmlns:p14="http://schemas.microsoft.com/office/powerpoint/2010/main" val="381763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390" y="0"/>
            <a:ext cx="7721204" cy="1325563"/>
          </a:xfrm>
        </p:spPr>
        <p:txBody>
          <a:bodyPr>
            <a:normAutofit fontScale="90000"/>
          </a:bodyPr>
          <a:lstStyle/>
          <a:p>
            <a:r>
              <a:rPr lang="en-ZA" dirty="0"/>
              <a:t>Routine maintenance </a:t>
            </a:r>
            <a:r>
              <a:rPr lang="en-ZA" dirty="0" smtClean="0"/>
              <a:t>procedure</a:t>
            </a:r>
            <a:endParaRPr lang="en-ZA" dirty="0"/>
          </a:p>
        </p:txBody>
      </p:sp>
      <p:sp>
        <p:nvSpPr>
          <p:cNvPr id="3" name="Rectangle 2"/>
          <p:cNvSpPr/>
          <p:nvPr/>
        </p:nvSpPr>
        <p:spPr>
          <a:xfrm>
            <a:off x="539552" y="1196752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600" dirty="0"/>
              <a:t>Inspecting a </a:t>
            </a:r>
            <a:r>
              <a:rPr lang="en-ZA" sz="3600" dirty="0" smtClean="0"/>
              <a:t>belt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3169" y="2031208"/>
            <a:ext cx="7909954" cy="2349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800"/>
              </a:spcAft>
              <a:buFont typeface="+mj-lt"/>
              <a:buAutoNum type="arabicPeriod" startAt="4"/>
            </a:pPr>
            <a:r>
              <a:rPr lang="en-ZA" sz="2800" dirty="0" smtClean="0"/>
              <a:t>Rubber </a:t>
            </a:r>
            <a:r>
              <a:rPr lang="en-ZA" sz="2800" dirty="0"/>
              <a:t>belts that are running hot or running in a hot environment will harden and develop cracks from the bottom of the belt upwards.</a:t>
            </a:r>
          </a:p>
          <a:p>
            <a:pPr marL="457200" indent="-457200">
              <a:spcAft>
                <a:spcPts val="800"/>
              </a:spcAft>
              <a:buFont typeface="+mj-lt"/>
              <a:buAutoNum type="arabicPeriod" startAt="4"/>
            </a:pPr>
            <a:r>
              <a:rPr lang="en-ZA" sz="2800" dirty="0"/>
              <a:t>Replace belts if there are obvious signs of cracking, fraying, unusual wear or loss of teeth.</a:t>
            </a:r>
          </a:p>
        </p:txBody>
      </p:sp>
    </p:spTree>
    <p:extLst>
      <p:ext uri="{BB962C8B-B14F-4D97-AF65-F5344CB8AC3E}">
        <p14:creationId xmlns:p14="http://schemas.microsoft.com/office/powerpoint/2010/main" val="46849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CV template with logo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24595</TotalTime>
  <Words>1439</Words>
  <Application>Microsoft Office PowerPoint</Application>
  <PresentationFormat>On-screen Show (4:3)</PresentationFormat>
  <Paragraphs>171</Paragraphs>
  <Slides>40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2" baseType="lpstr">
      <vt:lpstr>NCV template with logos</vt:lpstr>
      <vt:lpstr>Custom Design</vt:lpstr>
      <vt:lpstr>PowerPoint Presentation</vt:lpstr>
      <vt:lpstr>Engineering Systems </vt:lpstr>
      <vt:lpstr>Performing routine maintenance</vt:lpstr>
      <vt:lpstr>Performing routine maintenance</vt:lpstr>
      <vt:lpstr>Routine maintenance checklist</vt:lpstr>
      <vt:lpstr>Routine maintenance checklist</vt:lpstr>
      <vt:lpstr>Routine maintenance checklist</vt:lpstr>
      <vt:lpstr>Routine maintenance procedure</vt:lpstr>
      <vt:lpstr>Routine maintenance procedure</vt:lpstr>
      <vt:lpstr>Inspecting a belt</vt:lpstr>
      <vt:lpstr>Inspecting a belt</vt:lpstr>
      <vt:lpstr>VIDEO: Thobejane today</vt:lpstr>
      <vt:lpstr>Routine maintenance procedure</vt:lpstr>
      <vt:lpstr>Routine maintenance procedure</vt:lpstr>
      <vt:lpstr>Routine maintenance procedure</vt:lpstr>
      <vt:lpstr>Routine maintenance procedure</vt:lpstr>
      <vt:lpstr>Routine maintenance procedure</vt:lpstr>
      <vt:lpstr>Routine maintenance procedure</vt:lpstr>
      <vt:lpstr>Routine maintenance procedure</vt:lpstr>
      <vt:lpstr>Routine maintenance procedure</vt:lpstr>
      <vt:lpstr>Routine maintenance procedure</vt:lpstr>
      <vt:lpstr>Routine maintenance procedure</vt:lpstr>
      <vt:lpstr>Routine maintenance procedure</vt:lpstr>
      <vt:lpstr>Routine maintenance procedure</vt:lpstr>
      <vt:lpstr>Routine maintenance procedure</vt:lpstr>
      <vt:lpstr>Routine maintenance procedure</vt:lpstr>
      <vt:lpstr>Routine maintenance procedure</vt:lpstr>
      <vt:lpstr>Routine maintenance procedure</vt:lpstr>
      <vt:lpstr>Routine maintenance procedure</vt:lpstr>
      <vt:lpstr>Routine maintenance procedure</vt:lpstr>
      <vt:lpstr>Routine maintenance procedure</vt:lpstr>
      <vt:lpstr>Routine maintenance procedure</vt:lpstr>
      <vt:lpstr>Oil and lubricants</vt:lpstr>
      <vt:lpstr>Maintenance procedure</vt:lpstr>
      <vt:lpstr>Maintenance procedure</vt:lpstr>
      <vt:lpstr>Maintenance procedure</vt:lpstr>
      <vt:lpstr>Starting up and shutting down machinery</vt:lpstr>
      <vt:lpstr>Starting up and shutting down machinery</vt:lpstr>
      <vt:lpstr>Starting up and shutting down machinery</vt:lpstr>
      <vt:lpstr>Summative assessment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Stacey Morgan</dc:creator>
  <cp:lastModifiedBy>Promise</cp:lastModifiedBy>
  <cp:revision>226</cp:revision>
  <dcterms:created xsi:type="dcterms:W3CDTF">2016-06-09T09:26:44Z</dcterms:created>
  <dcterms:modified xsi:type="dcterms:W3CDTF">2016-12-15T09:01:10Z</dcterms:modified>
</cp:coreProperties>
</file>